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68" r:id="rId2"/>
    <p:sldId id="269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0" r:id="rId15"/>
    <p:sldId id="271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1" d="100"/>
          <a:sy n="31" d="100"/>
        </p:scale>
        <p:origin x="116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Bartling" userId="d0b1756b1120e118" providerId="LiveId" clId="{489DA953-6A9B-4633-BFF9-81CA713B463D}"/>
    <pc:docChg chg="custSel addSld delSld modSld sldOrd">
      <pc:chgData name="monica Bartling" userId="d0b1756b1120e118" providerId="LiveId" clId="{489DA953-6A9B-4633-BFF9-81CA713B463D}" dt="2026-08-31T21:02:52.618" v="210" actId="20577"/>
      <pc:docMkLst>
        <pc:docMk/>
      </pc:docMkLst>
      <pc:sldChg chg="modSp mod ord">
        <pc:chgData name="monica Bartling" userId="d0b1756b1120e118" providerId="LiveId" clId="{489DA953-6A9B-4633-BFF9-81CA713B463D}" dt="2026-08-31T20:22:48.564" v="5" actId="27636"/>
        <pc:sldMkLst>
          <pc:docMk/>
          <pc:sldMk cId="0" sldId="256"/>
        </pc:sldMkLst>
        <pc:spChg chg="mod">
          <ac:chgData name="monica Bartling" userId="d0b1756b1120e118" providerId="LiveId" clId="{489DA953-6A9B-4633-BFF9-81CA713B463D}" dt="2026-08-31T20:22:48.564" v="5" actId="27636"/>
          <ac:spMkLst>
            <pc:docMk/>
            <pc:sldMk cId="0" sldId="256"/>
            <ac:spMk id="171" creationId="{00000000-0000-0000-0000-000000000000}"/>
          </ac:spMkLst>
        </pc:spChg>
      </pc:sldChg>
      <pc:sldChg chg="modSp new del mod">
        <pc:chgData name="monica Bartling" userId="d0b1756b1120e118" providerId="LiveId" clId="{489DA953-6A9B-4633-BFF9-81CA713B463D}" dt="2026-08-31T20:22:54.206" v="7" actId="2696"/>
        <pc:sldMkLst>
          <pc:docMk/>
          <pc:sldMk cId="3866204741" sldId="267"/>
        </pc:sldMkLst>
        <pc:spChg chg="mod">
          <ac:chgData name="monica Bartling" userId="d0b1756b1120e118" providerId="LiveId" clId="{489DA953-6A9B-4633-BFF9-81CA713B463D}" dt="2026-08-31T20:22:48.564" v="6" actId="27636"/>
          <ac:spMkLst>
            <pc:docMk/>
            <pc:sldMk cId="3866204741" sldId="267"/>
            <ac:spMk id="4" creationId="{E1AB8D3E-D278-5587-3031-CD6838A38148}"/>
          </ac:spMkLst>
        </pc:spChg>
      </pc:sldChg>
      <pc:sldChg chg="delSp modSp add mod setBg">
        <pc:chgData name="monica Bartling" userId="d0b1756b1120e118" providerId="LiveId" clId="{489DA953-6A9B-4633-BFF9-81CA713B463D}" dt="2026-08-31T20:27:44.678" v="36"/>
        <pc:sldMkLst>
          <pc:docMk/>
          <pc:sldMk cId="2700040051" sldId="268"/>
        </pc:sldMkLst>
        <pc:spChg chg="mod">
          <ac:chgData name="monica Bartling" userId="d0b1756b1120e118" providerId="LiveId" clId="{489DA953-6A9B-4633-BFF9-81CA713B463D}" dt="2026-08-31T20:26:55.035" v="34" actId="1076"/>
          <ac:spMkLst>
            <pc:docMk/>
            <pc:sldMk cId="2700040051" sldId="268"/>
            <ac:spMk id="2" creationId="{5387EDAA-F339-B865-A675-63BAAD4DCDE2}"/>
          </ac:spMkLst>
        </pc:spChg>
        <pc:spChg chg="del">
          <ac:chgData name="monica Bartling" userId="d0b1756b1120e118" providerId="LiveId" clId="{489DA953-6A9B-4633-BFF9-81CA713B463D}" dt="2026-08-31T20:23:09.446" v="8" actId="21"/>
          <ac:spMkLst>
            <pc:docMk/>
            <pc:sldMk cId="2700040051" sldId="268"/>
            <ac:spMk id="30" creationId="{5915F3D8-2AFF-4F58-4896-4624133A53F0}"/>
          </ac:spMkLst>
        </pc:spChg>
        <pc:picChg chg="mod">
          <ac:chgData name="monica Bartling" userId="d0b1756b1120e118" providerId="LiveId" clId="{489DA953-6A9B-4633-BFF9-81CA713B463D}" dt="2026-08-31T20:24:03.878" v="20" actId="1076"/>
          <ac:picMkLst>
            <pc:docMk/>
            <pc:sldMk cId="2700040051" sldId="268"/>
            <ac:picMk id="5" creationId="{A7F841A7-F9B6-0803-3D37-789F1346C401}"/>
          </ac:picMkLst>
        </pc:picChg>
        <pc:picChg chg="del">
          <ac:chgData name="monica Bartling" userId="d0b1756b1120e118" providerId="LiveId" clId="{489DA953-6A9B-4633-BFF9-81CA713B463D}" dt="2026-08-31T20:23:13.690" v="9" actId="21"/>
          <ac:picMkLst>
            <pc:docMk/>
            <pc:sldMk cId="2700040051" sldId="268"/>
            <ac:picMk id="7" creationId="{32666B1A-74E0-F1A0-76B7-F65821502BDA}"/>
          </ac:picMkLst>
        </pc:picChg>
        <pc:picChg chg="del">
          <ac:chgData name="monica Bartling" userId="d0b1756b1120e118" providerId="LiveId" clId="{489DA953-6A9B-4633-BFF9-81CA713B463D}" dt="2026-08-31T20:23:17.962" v="10" actId="21"/>
          <ac:picMkLst>
            <pc:docMk/>
            <pc:sldMk cId="2700040051" sldId="268"/>
            <ac:picMk id="9" creationId="{E168A7DB-2175-935F-168A-4EA695838870}"/>
          </ac:picMkLst>
        </pc:picChg>
        <pc:picChg chg="del">
          <ac:chgData name="monica Bartling" userId="d0b1756b1120e118" providerId="LiveId" clId="{489DA953-6A9B-4633-BFF9-81CA713B463D}" dt="2026-08-31T20:23:21.976" v="11" actId="21"/>
          <ac:picMkLst>
            <pc:docMk/>
            <pc:sldMk cId="2700040051" sldId="268"/>
            <ac:picMk id="11" creationId="{C989BC93-4765-58E4-4A2D-8BB3C15BF7F0}"/>
          </ac:picMkLst>
        </pc:picChg>
      </pc:sldChg>
      <pc:sldChg chg="delSp modSp add mod">
        <pc:chgData name="monica Bartling" userId="d0b1756b1120e118" providerId="LiveId" clId="{489DA953-6A9B-4633-BFF9-81CA713B463D}" dt="2026-08-31T20:32:34.676" v="113" actId="255"/>
        <pc:sldMkLst>
          <pc:docMk/>
          <pc:sldMk cId="1014388549" sldId="269"/>
        </pc:sldMkLst>
        <pc:spChg chg="mod">
          <ac:chgData name="monica Bartling" userId="d0b1756b1120e118" providerId="LiveId" clId="{489DA953-6A9B-4633-BFF9-81CA713B463D}" dt="2026-08-31T20:32:34.676" v="113" actId="255"/>
          <ac:spMkLst>
            <pc:docMk/>
            <pc:sldMk cId="1014388549" sldId="269"/>
            <ac:spMk id="3" creationId="{A0075585-54F9-ACC2-52B2-92603BCEE219}"/>
          </ac:spMkLst>
        </pc:spChg>
        <pc:spChg chg="del">
          <ac:chgData name="monica Bartling" userId="d0b1756b1120e118" providerId="LiveId" clId="{489DA953-6A9B-4633-BFF9-81CA713B463D}" dt="2026-08-31T20:28:11.445" v="38" actId="21"/>
          <ac:spMkLst>
            <pc:docMk/>
            <pc:sldMk cId="1014388549" sldId="269"/>
            <ac:spMk id="22" creationId="{406AD0C9-27E5-2237-DFBD-635858D6DC7E}"/>
          </ac:spMkLst>
        </pc:spChg>
        <pc:spChg chg="del">
          <ac:chgData name="monica Bartling" userId="d0b1756b1120e118" providerId="LiveId" clId="{489DA953-6A9B-4633-BFF9-81CA713B463D}" dt="2026-08-31T20:28:16.705" v="39" actId="21"/>
          <ac:spMkLst>
            <pc:docMk/>
            <pc:sldMk cId="1014388549" sldId="269"/>
            <ac:spMk id="23" creationId="{D136831C-6A67-198D-276A-1E46BD031CE3}"/>
          </ac:spMkLst>
        </pc:spChg>
        <pc:picChg chg="mod">
          <ac:chgData name="monica Bartling" userId="d0b1756b1120e118" providerId="LiveId" clId="{489DA953-6A9B-4633-BFF9-81CA713B463D}" dt="2026-08-31T20:27:55.432" v="37" actId="1076"/>
          <ac:picMkLst>
            <pc:docMk/>
            <pc:sldMk cId="1014388549" sldId="269"/>
            <ac:picMk id="5" creationId="{3742758B-4872-0BA7-E6C1-D710687DC945}"/>
          </ac:picMkLst>
        </pc:picChg>
        <pc:picChg chg="del">
          <ac:chgData name="monica Bartling" userId="d0b1756b1120e118" providerId="LiveId" clId="{489DA953-6A9B-4633-BFF9-81CA713B463D}" dt="2026-08-31T20:28:22.636" v="40" actId="21"/>
          <ac:picMkLst>
            <pc:docMk/>
            <pc:sldMk cId="1014388549" sldId="269"/>
            <ac:picMk id="7" creationId="{721AF0C9-2D2C-D49E-767B-597133FCE7CE}"/>
          </ac:picMkLst>
        </pc:picChg>
        <pc:picChg chg="del mod">
          <ac:chgData name="monica Bartling" userId="d0b1756b1120e118" providerId="LiveId" clId="{489DA953-6A9B-4633-BFF9-81CA713B463D}" dt="2026-08-31T20:29:05.017" v="49" actId="478"/>
          <ac:picMkLst>
            <pc:docMk/>
            <pc:sldMk cId="1014388549" sldId="269"/>
            <ac:picMk id="9" creationId="{3A95DA5B-A83C-A7DE-7EDB-7D028C7D57E7}"/>
          </ac:picMkLst>
        </pc:picChg>
        <pc:picChg chg="del">
          <ac:chgData name="monica Bartling" userId="d0b1756b1120e118" providerId="LiveId" clId="{489DA953-6A9B-4633-BFF9-81CA713B463D}" dt="2026-08-31T20:28:35.622" v="43" actId="21"/>
          <ac:picMkLst>
            <pc:docMk/>
            <pc:sldMk cId="1014388549" sldId="269"/>
            <ac:picMk id="11" creationId="{6BBF0D80-FEC5-8334-5393-0E68AF214BC1}"/>
          </ac:picMkLst>
        </pc:picChg>
        <pc:picChg chg="del">
          <ac:chgData name="monica Bartling" userId="d0b1756b1120e118" providerId="LiveId" clId="{489DA953-6A9B-4633-BFF9-81CA713B463D}" dt="2026-08-31T20:28:40.039" v="44" actId="21"/>
          <ac:picMkLst>
            <pc:docMk/>
            <pc:sldMk cId="1014388549" sldId="269"/>
            <ac:picMk id="13" creationId="{A79F1712-83DC-1CA9-3BDD-865A4F42C581}"/>
          </ac:picMkLst>
        </pc:picChg>
        <pc:picChg chg="del">
          <ac:chgData name="monica Bartling" userId="d0b1756b1120e118" providerId="LiveId" clId="{489DA953-6A9B-4633-BFF9-81CA713B463D}" dt="2026-08-31T20:28:43.600" v="45" actId="21"/>
          <ac:picMkLst>
            <pc:docMk/>
            <pc:sldMk cId="1014388549" sldId="269"/>
            <ac:picMk id="21" creationId="{86AE9DC1-952E-A353-7E4E-F318FB6207F2}"/>
          </ac:picMkLst>
        </pc:picChg>
      </pc:sldChg>
      <pc:sldChg chg="new del">
        <pc:chgData name="monica Bartling" userId="d0b1756b1120e118" providerId="LiveId" clId="{489DA953-6A9B-4633-BFF9-81CA713B463D}" dt="2026-08-31T20:56:37.337" v="115" actId="2696"/>
        <pc:sldMkLst>
          <pc:docMk/>
          <pc:sldMk cId="2503091133" sldId="270"/>
        </pc:sldMkLst>
      </pc:sldChg>
      <pc:sldChg chg="delSp modSp new mod">
        <pc:chgData name="monica Bartling" userId="d0b1756b1120e118" providerId="LiveId" clId="{489DA953-6A9B-4633-BFF9-81CA713B463D}" dt="2026-08-31T20:58:46.343" v="153" actId="478"/>
        <pc:sldMkLst>
          <pc:docMk/>
          <pc:sldMk cId="2931375120" sldId="270"/>
        </pc:sldMkLst>
        <pc:spChg chg="mod">
          <ac:chgData name="monica Bartling" userId="d0b1756b1120e118" providerId="LiveId" clId="{489DA953-6A9B-4633-BFF9-81CA713B463D}" dt="2026-08-31T20:58:40.618" v="152" actId="20577"/>
          <ac:spMkLst>
            <pc:docMk/>
            <pc:sldMk cId="2931375120" sldId="270"/>
            <ac:spMk id="2" creationId="{5A3BEE01-5B28-BCA3-D07A-EAC34F7E0DDD}"/>
          </ac:spMkLst>
        </pc:spChg>
        <pc:spChg chg="del">
          <ac:chgData name="monica Bartling" userId="d0b1756b1120e118" providerId="LiveId" clId="{489DA953-6A9B-4633-BFF9-81CA713B463D}" dt="2026-08-31T20:58:46.343" v="153" actId="478"/>
          <ac:spMkLst>
            <pc:docMk/>
            <pc:sldMk cId="2931375120" sldId="270"/>
            <ac:spMk id="3" creationId="{CD17BAD2-5763-F501-AE00-42BDA65ACE31}"/>
          </ac:spMkLst>
        </pc:spChg>
        <pc:spChg chg="mod">
          <ac:chgData name="monica Bartling" userId="d0b1756b1120e118" providerId="LiveId" clId="{489DA953-6A9B-4633-BFF9-81CA713B463D}" dt="2026-08-31T20:58:31.047" v="117"/>
          <ac:spMkLst>
            <pc:docMk/>
            <pc:sldMk cId="2931375120" sldId="270"/>
            <ac:spMk id="4" creationId="{4B211BAB-A447-DB87-E993-1E58F69584B2}"/>
          </ac:spMkLst>
        </pc:spChg>
      </pc:sldChg>
      <pc:sldChg chg="modSp new mod">
        <pc:chgData name="monica Bartling" userId="d0b1756b1120e118" providerId="LiveId" clId="{489DA953-6A9B-4633-BFF9-81CA713B463D}" dt="2026-08-31T21:02:52.618" v="210" actId="20577"/>
        <pc:sldMkLst>
          <pc:docMk/>
          <pc:sldMk cId="525086117" sldId="271"/>
        </pc:sldMkLst>
        <pc:spChg chg="mod">
          <ac:chgData name="monica Bartling" userId="d0b1756b1120e118" providerId="LiveId" clId="{489DA953-6A9B-4633-BFF9-81CA713B463D}" dt="2026-08-31T21:02:52.618" v="210" actId="20577"/>
          <ac:spMkLst>
            <pc:docMk/>
            <pc:sldMk cId="525086117" sldId="271"/>
            <ac:spMk id="2" creationId="{F97AD194-045F-60C1-B019-66904276B533}"/>
          </ac:spMkLst>
        </pc:spChg>
        <pc:spChg chg="mod">
          <ac:chgData name="monica Bartling" userId="d0b1756b1120e118" providerId="LiveId" clId="{489DA953-6A9B-4633-BFF9-81CA713B463D}" dt="2026-08-31T21:01:55.739" v="155" actId="20577"/>
          <ac:spMkLst>
            <pc:docMk/>
            <pc:sldMk cId="525086117" sldId="271"/>
            <ac:spMk id="4" creationId="{DD31E807-9B4A-AF21-B235-657108D3CC57}"/>
          </ac:spMkLst>
        </pc:spChg>
      </pc:sldChg>
      <pc:sldMasterChg chg="delSldLayout">
        <pc:chgData name="monica Bartling" userId="d0b1756b1120e118" providerId="LiveId" clId="{489DA953-6A9B-4633-BFF9-81CA713B463D}" dt="2026-08-31T20:22:54.206" v="7" actId="2696"/>
        <pc:sldMasterMkLst>
          <pc:docMk/>
          <pc:sldMasterMk cId="0" sldId="2147483648"/>
        </pc:sldMasterMkLst>
        <pc:sldLayoutChg chg="del">
          <pc:chgData name="monica Bartling" userId="d0b1756b1120e118" providerId="LiveId" clId="{489DA953-6A9B-4633-BFF9-81CA713B463D}" dt="2026-08-31T20:22:54.206" v="7" actId="2696"/>
          <pc:sldLayoutMkLst>
            <pc:docMk/>
            <pc:sldMasterMk cId="0" sldId="2147483648"/>
            <pc:sldLayoutMk cId="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471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FFFFFF"/>
                </a:solidFill>
              </a:defRPr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104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hot-air balloon viewed from below"/>
          <p:cNvSpPr>
            <a:spLocks noGrp="1"/>
          </p:cNvSpPr>
          <p:nvPr>
            <p:ph type="pic" idx="21"/>
          </p:nvPr>
        </p:nvSpPr>
        <p:spPr>
          <a:xfrm>
            <a:off x="9226574" y="1270000"/>
            <a:ext cx="16840152" cy="111844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Hot-air balloons viewed from below against a blue sky"/>
          <p:cNvSpPr>
            <a:spLocks noGrp="1"/>
          </p:cNvSpPr>
          <p:nvPr>
            <p:ph type="pic" idx="22"/>
          </p:nvPr>
        </p:nvSpPr>
        <p:spPr>
          <a:xfrm>
            <a:off x="8432800" y="1263848"/>
            <a:ext cx="16850011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Hot-air balloons viewed from below against a blue sky"/>
          <p:cNvSpPr>
            <a:spLocks noGrp="1"/>
          </p:cNvSpPr>
          <p:nvPr>
            <p:ph type="pic" sz="quarter" idx="21"/>
          </p:nvPr>
        </p:nvSpPr>
        <p:spPr>
          <a:xfrm>
            <a:off x="15436504" y="1270000"/>
            <a:ext cx="8167167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Close-up of the top of a hot-air balloon viewed from above"/>
          <p:cNvSpPr>
            <a:spLocks noGrp="1"/>
          </p:cNvSpPr>
          <p:nvPr>
            <p:ph type="pic" sz="quarter" idx="22"/>
          </p:nvPr>
        </p:nvSpPr>
        <p:spPr>
          <a:xfrm>
            <a:off x="15461772" y="7085972"/>
            <a:ext cx="8148414" cy="5432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Hot-air balloons viewed from below against a blue sky"/>
          <p:cNvSpPr>
            <a:spLocks noGrp="1"/>
          </p:cNvSpPr>
          <p:nvPr>
            <p:ph type="pic" idx="23"/>
          </p:nvPr>
        </p:nvSpPr>
        <p:spPr>
          <a:xfrm>
            <a:off x="-124635" y="1270000"/>
            <a:ext cx="16859219" cy="112394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Hot-air balloons viewed from below against a blue sky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92DF2-6D74-FD30-B558-AF1A8EED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3A12C-0C45-914A-7646-DE787172B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78D533-62B1-8CC0-6E7F-650ABD731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62BEA-E000-4DC5-B2E5-77741FDF5BF9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66A99-05C1-E8C8-1F4A-32325719C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EA30A-28A0-5C10-D853-D52CFC790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93391" y="13076008"/>
            <a:ext cx="384721" cy="379591"/>
          </a:xfrm>
        </p:spPr>
        <p:txBody>
          <a:bodyPr/>
          <a:lstStyle/>
          <a:p>
            <a:fld id="{EEF9A65B-FFC3-45B3-8CAB-83CB2B88748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8597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C0817-3CCC-3D28-2FFF-213972342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4FB863-B13E-340D-7AFE-71A807304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22F08-BCE0-2E03-9114-313AEC522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62BEA-E000-4DC5-B2E5-77741FDF5BF9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B8710-7E88-834B-91FA-6B98403BC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AF32D-1B06-4507-2FF2-1BE2F0C4A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93391" y="13076008"/>
            <a:ext cx="384721" cy="379591"/>
          </a:xfrm>
        </p:spPr>
        <p:txBody>
          <a:bodyPr/>
          <a:lstStyle/>
          <a:p>
            <a:fld id="{EEF9A65B-FFC3-45B3-8CAB-83CB2B88748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842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.docs.live.net/d0b1756b1120e118/Desktop/Summer%20workshops/Week%205/eQrdAYHZ-Leg%20Toolkit%20Bingo%20Bingo%20Card_Fillable.pdf" TargetMode="External"/><Relationship Id="rId2" Type="http://schemas.openxmlformats.org/officeDocument/2006/relationships/hyperlink" Target="https://d.docs.live.net/d0b1756b1120e118/Desktop/Summer%20workshops/Week%205/GFWC_Oklahoma_LAC_Signup_Guide_with_Screenshot.pdf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7EDAA-F339-B865-A675-63BAAD4DC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3056586" y="5532437"/>
            <a:ext cx="13716000" cy="2651126"/>
          </a:xfrm>
          <a:solidFill>
            <a:schemeClr val="bg1">
              <a:lumMod val="90000"/>
              <a:lumOff val="1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72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Ride with purpose. </a:t>
            </a:r>
            <a:br>
              <a:rPr lang="en-US" sz="72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br>
              <a:rPr lang="en-US" sz="72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en-US" sz="72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Lead with heart.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7F841A7-F9B6-0803-3D37-789F1346C4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139" y="912966"/>
            <a:ext cx="12298658" cy="11380028"/>
          </a:xfrm>
        </p:spPr>
      </p:pic>
    </p:spTree>
    <p:extLst>
      <p:ext uri="{BB962C8B-B14F-4D97-AF65-F5344CB8AC3E}">
        <p14:creationId xmlns:p14="http://schemas.microsoft.com/office/powerpoint/2010/main" val="2700040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4A933-50D3-CDE6-F89E-835CDE20CE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1959151"/>
            <a:ext cx="18288000" cy="1861330"/>
          </a:xfrm>
        </p:spPr>
        <p:txBody>
          <a:bodyPr>
            <a:normAutofit fontScale="90000"/>
          </a:bodyPr>
          <a:lstStyle/>
          <a:p>
            <a:r>
              <a:rPr lang="en-US" dirty="0"/>
              <a:t>Summer Leadership Series</a:t>
            </a:r>
            <a:br>
              <a:rPr lang="en-US" dirty="0"/>
            </a:br>
            <a:r>
              <a:rPr lang="en-US" sz="4000" dirty="0"/>
              <a:t>Every Monday in August – 7 p.m. to 8 p.m.</a:t>
            </a: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075585-54F9-ACC2-52B2-92603BCEE2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4707110"/>
            <a:ext cx="18288000" cy="7049739"/>
          </a:xfrm>
        </p:spPr>
        <p:txBody>
          <a:bodyPr>
            <a:normAutofit/>
          </a:bodyPr>
          <a:lstStyle/>
          <a:p>
            <a:pPr algn="l"/>
            <a:r>
              <a:rPr lang="en-US" sz="6000" b="1" dirty="0"/>
              <a:t>Week Five </a:t>
            </a:r>
            <a:r>
              <a:rPr lang="en-US" sz="6000" dirty="0"/>
              <a:t>– 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b="1" dirty="0"/>
              <a:t>Communication and Public Relations</a:t>
            </a:r>
            <a:r>
              <a:rPr lang="en-US" dirty="0"/>
              <a:t>, presented by </a:t>
            </a:r>
            <a:r>
              <a:rPr lang="en-US" b="1" dirty="0"/>
              <a:t>Val Redington</a:t>
            </a:r>
            <a:r>
              <a:rPr lang="en-US" dirty="0"/>
              <a:t>, Past New Mexico State President and SCR Chairman.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b="1" dirty="0"/>
              <a:t>Legislation and Public Policy </a:t>
            </a:r>
            <a:r>
              <a:rPr lang="en-US" dirty="0"/>
              <a:t>presented by Past South Central Region President, Past Arkansas State President and SCR Chairman, </a:t>
            </a:r>
            <a:r>
              <a:rPr lang="en-US" b="1" dirty="0"/>
              <a:t>Marianne Maynard.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42758B-4872-0BA7-E6C1-D710687DC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92" y="425087"/>
            <a:ext cx="3068128" cy="306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388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Valerie Redington, South Central Region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lnSpcReduction="10000"/>
          </a:bodyPr>
          <a:lstStyle/>
          <a:p>
            <a:r>
              <a:t>Valerie Redington, South Central Region</a:t>
            </a:r>
          </a:p>
        </p:txBody>
      </p:sp>
      <p:sp>
        <p:nvSpPr>
          <p:cNvPr id="172" name="Communication &amp; Public Relations 2026-28"/>
          <p:cNvSpPr txBox="1">
            <a:spLocks noGrp="1"/>
          </p:cNvSpPr>
          <p:nvPr>
            <p:ph type="ctrTitle"/>
          </p:nvPr>
        </p:nvSpPr>
        <p:spPr>
          <a:xfrm>
            <a:off x="1416539" y="2574991"/>
            <a:ext cx="21971004" cy="4648201"/>
          </a:xfrm>
          <a:prstGeom prst="rect">
            <a:avLst/>
          </a:prstGeom>
        </p:spPr>
        <p:txBody>
          <a:bodyPr/>
          <a:lstStyle/>
          <a:p>
            <a:r>
              <a:t>Communication &amp; Public Relations 2026-28</a:t>
            </a:r>
          </a:p>
        </p:txBody>
      </p:sp>
      <p:grpSp>
        <p:nvGrpSpPr>
          <p:cNvPr id="175" name="Image Gallery"/>
          <p:cNvGrpSpPr/>
          <p:nvPr/>
        </p:nvGrpSpPr>
        <p:grpSpPr>
          <a:xfrm>
            <a:off x="16969144" y="7409386"/>
            <a:ext cx="6208356" cy="6053257"/>
            <a:chOff x="0" y="0"/>
            <a:chExt cx="6208355" cy="6053255"/>
          </a:xfrm>
        </p:grpSpPr>
        <p:pic>
          <p:nvPicPr>
            <p:cNvPr id="173" name="0C509F2A-2ED8-4FE8-9234-96B611211E4C_1_105_c.jpeg" descr="0C509F2A-2ED8-4FE8-9234-96B611211E4C_1_105_c.jpeg"/>
            <p:cNvPicPr>
              <a:picLocks noChangeAspect="1"/>
            </p:cNvPicPr>
            <p:nvPr/>
          </p:nvPicPr>
          <p:blipFill>
            <a:blip r:embed="rId2"/>
            <a:srcRect t="8729" b="8729"/>
            <a:stretch>
              <a:fillRect/>
            </a:stretch>
          </p:blipFill>
          <p:spPr>
            <a:xfrm>
              <a:off x="0" y="0"/>
              <a:ext cx="6208356" cy="54648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4" name="Caption"/>
            <p:cNvSpPr/>
            <p:nvPr/>
          </p:nvSpPr>
          <p:spPr>
            <a:xfrm>
              <a:off x="0" y="5541090"/>
              <a:ext cx="6208356" cy="5121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lnSpc>
                  <a:spcPct val="100000"/>
                </a:lnSpc>
                <a:spcBef>
                  <a:spcPts val="0"/>
                </a:spcBef>
                <a:defRPr sz="2400">
                  <a:solidFill>
                    <a:srgbClr val="5E5E5E"/>
                  </a:solidFill>
                </a:defRPr>
              </a:lvl1pPr>
            </a:lstStyle>
            <a:p>
              <a:r>
                <a:t>Caption</a:t>
              </a:r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What do we want our communications to do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65188">
              <a:defRPr sz="8245" spc="-164"/>
            </a:lvl1pPr>
          </a:lstStyle>
          <a:p>
            <a:r>
              <a:t>What do we want our communications to do?</a:t>
            </a:r>
          </a:p>
        </p:txBody>
      </p:sp>
      <p:sp>
        <p:nvSpPr>
          <p:cNvPr id="178" name="How do we best get our story told?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How do we best get our story told?</a:t>
            </a:r>
          </a:p>
        </p:txBody>
      </p:sp>
      <p:sp>
        <p:nvSpPr>
          <p:cNvPr id="179" name="Branding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Branding</a:t>
            </a:r>
          </a:p>
          <a:p>
            <a:r>
              <a:t>Public Relations</a:t>
            </a:r>
          </a:p>
          <a:p>
            <a:r>
              <a:t>Club Communications</a:t>
            </a:r>
          </a:p>
          <a:p>
            <a:r>
              <a:t>Website</a:t>
            </a:r>
          </a:p>
          <a:p>
            <a:r>
              <a:t>Social Media</a:t>
            </a:r>
          </a:p>
          <a:p>
            <a:r>
              <a:t>Digital Meeting Capabilities</a:t>
            </a:r>
          </a:p>
          <a:p>
            <a:r>
              <a:t>Artificial Intelligence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2026-28 Unity Projec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2026-28 Unity Project</a:t>
            </a:r>
          </a:p>
        </p:txBody>
      </p:sp>
      <p:sp>
        <p:nvSpPr>
          <p:cNvPr id="182" name="“Creating, Capturing, and Communicating the Power of GFWC”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“Creating, Capturing, and Communicating the Power of GFWC”</a:t>
            </a:r>
          </a:p>
        </p:txBody>
      </p:sp>
      <p:sp>
        <p:nvSpPr>
          <p:cNvPr id="183" name="GFWC Media Makers Project:  A 2 year international Unity Project that unifies clubs through the creation of meaningful media that showcases GFWC’s global impact.  Clubs build a shared GFWC Media Library of photos, videos, stories, graphics and templates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/>
              <a:t>GFWC Media Makers Project</a:t>
            </a:r>
            <a:r>
              <a:t>:  A 2 year international Unity Project that unifies clubs through the creation of meaningful media that showcases GFWC’s global impact.  Clubs build a shared GFWC Media Library of photos, videos, stories, graphics and templates.</a:t>
            </a:r>
          </a:p>
          <a:p>
            <a:r>
              <a:t>State Level Implementation for sharing, coordination and collaboration.  State Committee members will provide leadership, training, communication support and direction for clubs as they develop and share their media contributions.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wo Year Structu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Two Year Structure</a:t>
            </a:r>
          </a:p>
        </p:txBody>
      </p:sp>
      <p:sp>
        <p:nvSpPr>
          <p:cNvPr id="186" name="Year one:  Create and Contribut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Year one:  Create and Contribute</a:t>
            </a:r>
          </a:p>
        </p:txBody>
      </p:sp>
      <p:sp>
        <p:nvSpPr>
          <p:cNvPr id="187" name="Appoint a Media Makers Team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Appoint a Media Makers Team.</a:t>
            </a:r>
          </a:p>
          <a:p>
            <a:r>
              <a:t>Learn photography, video, storytelling and branding</a:t>
            </a:r>
          </a:p>
          <a:p>
            <a:r>
              <a:t>Submit at least four media pieces</a:t>
            </a:r>
          </a:p>
          <a:p>
            <a:r>
              <a:t>Use GFWC branding for consistency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wo Year Structu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Two Year Structure</a:t>
            </a:r>
          </a:p>
        </p:txBody>
      </p:sp>
      <p:sp>
        <p:nvSpPr>
          <p:cNvPr id="190" name="Year Two:  Showcase and Shar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Year Two:  Showcase and Share</a:t>
            </a:r>
          </a:p>
        </p:txBody>
      </p:sp>
      <p:sp>
        <p:nvSpPr>
          <p:cNvPr id="191" name="Continue Contributing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Continue Contributing</a:t>
            </a:r>
          </a:p>
          <a:p>
            <a:r>
              <a:t>Create one signature media project</a:t>
            </a:r>
          </a:p>
          <a:p>
            <a:r>
              <a:t>Participate in the Media Makers Showcase</a:t>
            </a:r>
          </a:p>
          <a:p>
            <a:r>
              <a:t>Share projects with State Federations and GFWC International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How Clubs Participat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How Clubs Participate</a:t>
            </a:r>
          </a:p>
        </p:txBody>
      </p:sp>
      <p:sp>
        <p:nvSpPr>
          <p:cNvPr id="194" name="Form a Media Makers Team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Form a Media Makers Team</a:t>
            </a:r>
          </a:p>
          <a:p>
            <a:r>
              <a:t>Use the GFWC Media Makers Toolkit</a:t>
            </a:r>
          </a:p>
          <a:p>
            <a:r>
              <a:t>Produce and contribute media regularly</a:t>
            </a:r>
          </a:p>
          <a:p>
            <a:r>
              <a:t>Store photos, videos, and promotional materials in an organized location within your State for future use and easy access.</a:t>
            </a:r>
          </a:p>
          <a:p>
            <a:r>
              <a:t>Highlight work locally</a:t>
            </a:r>
          </a:p>
          <a:p>
            <a:r>
              <a:t>Complete a Year Two Signature Project</a:t>
            </a:r>
            <a:br/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ample Projec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Sample Projects</a:t>
            </a:r>
          </a:p>
        </p:txBody>
      </p:sp>
      <p:sp>
        <p:nvSpPr>
          <p:cNvPr id="197" name="Service in Action Photo Seri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Service in Action Photo Series</a:t>
            </a:r>
          </a:p>
          <a:p>
            <a:r>
              <a:t>“We are GFWC” Video Interviews</a:t>
            </a:r>
          </a:p>
          <a:p>
            <a:r>
              <a:t>Canva Template Kits</a:t>
            </a:r>
          </a:p>
          <a:p>
            <a:r>
              <a:t>Club Legacy Documentary</a:t>
            </a:r>
          </a:p>
          <a:p>
            <a:r>
              <a:t>Joint Media Project with a Local Organization</a:t>
            </a:r>
          </a:p>
          <a:p>
            <a:r>
              <a:t>Monthly Media Moments</a:t>
            </a:r>
          </a:p>
          <a:p>
            <a:r>
              <a:t>Community Impact Graphics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Measurable Outcom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Measurable Outcomes</a:t>
            </a:r>
          </a:p>
        </p:txBody>
      </p:sp>
      <p:sp>
        <p:nvSpPr>
          <p:cNvPr id="200" name="Number of media pieces created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Number of media pieces created.</a:t>
            </a:r>
          </a:p>
          <a:p>
            <a:r>
              <a:t>Submissions to your State Media Library</a:t>
            </a:r>
          </a:p>
          <a:p>
            <a:r>
              <a:t>Public reach and visibility</a:t>
            </a:r>
          </a:p>
          <a:p>
            <a:r>
              <a:t>Number of club members trained</a:t>
            </a:r>
          </a:p>
          <a:p>
            <a:r>
              <a:t>Participation in signature projects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roject Impac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Project Impact</a:t>
            </a:r>
          </a:p>
        </p:txBody>
      </p:sp>
      <p:sp>
        <p:nvSpPr>
          <p:cNvPr id="203" name="For Clubs:  Strong branding, better recruitment tool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For Clubs:  Strong branding, better recruitment tools</a:t>
            </a:r>
          </a:p>
          <a:p>
            <a:r>
              <a:t>For Communities:  Increased visibility of GFWC work</a:t>
            </a:r>
          </a:p>
          <a:p>
            <a:r>
              <a:t>For GFWC International:  Unified media identity and stronger storytelling.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reat Photo Idea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 Great Photo Ideas</a:t>
            </a:r>
          </a:p>
        </p:txBody>
      </p:sp>
      <p:sp>
        <p:nvSpPr>
          <p:cNvPr id="206" name="People in Action:  Volunteers actually doing the work: serving, organizing, mentoring,  planting, delivering or helping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4527" indent="-414527" defTabSz="1658070">
              <a:spcBef>
                <a:spcPts val="3000"/>
              </a:spcBef>
              <a:defRPr sz="3264"/>
            </a:pPr>
            <a:r>
              <a:rPr b="1"/>
              <a:t>People in Action</a:t>
            </a:r>
            <a:r>
              <a:t>:  Volunteers actually doing the work: serving, organizing, mentoring,  planting, delivering or helping.</a:t>
            </a:r>
          </a:p>
          <a:p>
            <a:pPr marL="414527" indent="-414527" defTabSz="1658070">
              <a:spcBef>
                <a:spcPts val="3000"/>
              </a:spcBef>
              <a:defRPr sz="3264" b="1"/>
            </a:pPr>
            <a:r>
              <a:t>The “Why” behind your mission:  </a:t>
            </a:r>
            <a:r>
              <a:rPr b="0"/>
              <a:t>Photograph the people or community members who benefit from your organization,</a:t>
            </a:r>
          </a:p>
          <a:p>
            <a:pPr marL="414527" indent="-414527" defTabSz="1658070">
              <a:spcBef>
                <a:spcPts val="3000"/>
              </a:spcBef>
              <a:defRPr sz="3264" b="1"/>
            </a:pPr>
            <a:r>
              <a:t>Hands at Work:  </a:t>
            </a:r>
            <a:r>
              <a:rPr b="0"/>
              <a:t>Close-ups of hands packing donations, l preparing materials, planting flowers, creating crafts or serving food.</a:t>
            </a:r>
          </a:p>
          <a:p>
            <a:pPr marL="414527" indent="-414527" defTabSz="1658070">
              <a:spcBef>
                <a:spcPts val="3000"/>
              </a:spcBef>
              <a:defRPr sz="3264" b="1"/>
            </a:pPr>
            <a:r>
              <a:t>Before and After:  </a:t>
            </a:r>
            <a:r>
              <a:rPr b="0"/>
              <a:t>Show what your organization accomplished.  This is especially powerful for community project.</a:t>
            </a:r>
          </a:p>
          <a:p>
            <a:pPr marL="414527" indent="-414527" defTabSz="1658070">
              <a:spcBef>
                <a:spcPts val="3000"/>
              </a:spcBef>
              <a:defRPr sz="3264" b="1"/>
            </a:pPr>
            <a:r>
              <a:t>The human connection:  </a:t>
            </a:r>
            <a:r>
              <a:rPr b="0"/>
              <a:t>Capture a volunteer talking with, encouraging, or laughing with someone they are helping.</a:t>
            </a:r>
          </a:p>
          <a:p>
            <a:pPr marL="414527" indent="-414527" defTabSz="1658070">
              <a:spcBef>
                <a:spcPts val="3000"/>
              </a:spcBef>
              <a:defRPr sz="3264" b="1"/>
            </a:pPr>
            <a:r>
              <a:t>Behind the scenes:  </a:t>
            </a:r>
            <a:r>
              <a:rPr b="0"/>
              <a:t>Planning meetings, setting up an event, decorating, stuffing bags, making phone calls</a:t>
            </a:r>
          </a:p>
          <a:p>
            <a:pPr marL="414527" indent="-414527" defTabSz="1658070">
              <a:spcBef>
                <a:spcPts val="3000"/>
              </a:spcBef>
              <a:defRPr sz="3264" b="1"/>
            </a:pPr>
            <a:r>
              <a:t>Faces and reactions:  </a:t>
            </a:r>
            <a:r>
              <a:rPr b="0"/>
              <a:t>Smiles, excitement, surprise, gratitude, concentration.  Emotion makes people stop scrolling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More photo idea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More photo ideas</a:t>
            </a:r>
          </a:p>
        </p:txBody>
      </p:sp>
      <p:sp>
        <p:nvSpPr>
          <p:cNvPr id="209" name="Try to capture: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Try to capture:</a:t>
            </a:r>
          </a:p>
        </p:txBody>
      </p:sp>
      <p:sp>
        <p:nvSpPr>
          <p:cNvPr id="210" name="1 wide sho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1 wide shot</a:t>
            </a:r>
          </a:p>
          <a:p>
            <a:r>
              <a:t>3 actions shots</a:t>
            </a:r>
          </a:p>
          <a:p>
            <a:r>
              <a:t>3 people shots</a:t>
            </a:r>
          </a:p>
          <a:p>
            <a:r>
              <a:t>1 great group photo.</a:t>
            </a:r>
          </a:p>
          <a:p>
            <a:pPr>
              <a:defRPr b="1"/>
            </a:pPr>
            <a:r>
              <a:t>Don’t just photograph what your non profit does—photograph why it matters.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BEE01-5B28-BCA3-D07A-EAC34F7E0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Legislation and Public Policy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11BAB-A447-DB87-E993-1E58F6958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Legislation and Public Policy </a:t>
            </a:r>
            <a:r>
              <a:rPr lang="en-US" dirty="0"/>
              <a:t>presented by Past South Central Region President, Past Arkansas State President and SCR Chairman, </a:t>
            </a:r>
            <a:r>
              <a:rPr lang="en-US" b="1" dirty="0"/>
              <a:t>Marianne Maynard.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375120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AD194-045F-60C1-B019-66904276B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Legislation and Public Policy Documents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0AC65-62BE-1006-F467-66C3D0D6E8A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31E807-9B4A-AF21-B235-657108D3CC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LAC Signup Guide</a:t>
            </a:r>
            <a:endParaRPr lang="en-US" dirty="0"/>
          </a:p>
          <a:p>
            <a:r>
              <a:rPr lang="en-US" dirty="0">
                <a:hlinkClick r:id="rId3"/>
              </a:rPr>
              <a:t>Bingo Card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08611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003462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635</Words>
  <Application>Microsoft Office PowerPoint</Application>
  <PresentationFormat>Custom</PresentationFormat>
  <Paragraphs>80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Helvetica Neue</vt:lpstr>
      <vt:lpstr>Helvetica Neue Medium</vt:lpstr>
      <vt:lpstr>30_BasicColor</vt:lpstr>
      <vt:lpstr>Ride with purpose.    Lead with heart. </vt:lpstr>
      <vt:lpstr>Summer Leadership Series Every Monday in August – 7 p.m. to 8 p.m.</vt:lpstr>
      <vt:lpstr>Communication &amp; Public Relations 2026-28</vt:lpstr>
      <vt:lpstr>What do we want our communications to do?</vt:lpstr>
      <vt:lpstr>2026-28 Unity Project</vt:lpstr>
      <vt:lpstr>Two Year Structure</vt:lpstr>
      <vt:lpstr>Two Year Structure</vt:lpstr>
      <vt:lpstr>How Clubs Participate</vt:lpstr>
      <vt:lpstr>Sample Projects</vt:lpstr>
      <vt:lpstr>Measurable Outcomes</vt:lpstr>
      <vt:lpstr>Project Impact</vt:lpstr>
      <vt:lpstr> Great Photo Ideas</vt:lpstr>
      <vt:lpstr>More photo ideas</vt:lpstr>
      <vt:lpstr>Legislation and Public Policy</vt:lpstr>
      <vt:lpstr>Legislation and Public Policy Documents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monica Bartling</dc:creator>
  <cp:lastModifiedBy>monica Bartling</cp:lastModifiedBy>
  <cp:revision>1</cp:revision>
  <dcterms:modified xsi:type="dcterms:W3CDTF">2026-08-31T21:12:07Z</dcterms:modified>
</cp:coreProperties>
</file>